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83" r:id="rId3"/>
    <p:sldId id="39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82" r:id="rId14"/>
    <p:sldId id="357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3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Bez stila, bez rešetk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il teme 1 - Isticanj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Svijetli stil 1 - Isticanj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ijetli stil 1 - Isticanj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Svijetli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vijetli stil 1 - Isticanj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Svijetli stil 1 - Isticanj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Svijetli stil 1 - Isticanj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Svijetli stil 1 - Isticanj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2467" autoAdjust="0"/>
  </p:normalViewPr>
  <p:slideViewPr>
    <p:cSldViewPr snapToGrid="0">
      <p:cViewPr varScale="1">
        <p:scale>
          <a:sx n="79" d="100"/>
          <a:sy n="79" d="100"/>
        </p:scale>
        <p:origin x="86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2D367-8DC2-4712-9A6A-9534AAD095F8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4421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60268/tias-year-look-photos-what-tia-doing-which-month" TargetMode="External"/><Relationship Id="rId2" Type="http://schemas.openxmlformats.org/officeDocument/2006/relationships/hyperlink" Target="https://wordwall.net/play/260/263/459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de1eb37f-b55d-488c-a002-e1601af4710b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de1eb37f-b55d-488c-a002-e1601af4710b/assets/audio/48_tia_year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6: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Around the world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/>
              <a:t>Tia’s year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DFE29788-9F4F-4915-9BC1-4CC3159D7A87}"/>
              </a:ext>
            </a:extLst>
          </p:cNvPr>
          <p:cNvSpPr txBox="1"/>
          <p:nvPr/>
        </p:nvSpPr>
        <p:spPr>
          <a:xfrm>
            <a:off x="341643" y="361741"/>
            <a:ext cx="1066130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400" b="1"/>
          </a:p>
          <a:p>
            <a:r>
              <a:rPr lang="hr-HR" sz="2400" b="1"/>
              <a:t>PROJECT TIME</a:t>
            </a:r>
          </a:p>
          <a:p>
            <a:endParaRPr lang="hr-HR" sz="2400" b="1"/>
          </a:p>
          <a:p>
            <a:endParaRPr lang="hr-HR" sz="2400" b="1"/>
          </a:p>
          <a:p>
            <a:pPr algn="ctr"/>
            <a:r>
              <a:rPr lang="hr-HR" sz="2800" b="1" u="sng"/>
              <a:t>My seasons of the year</a:t>
            </a:r>
          </a:p>
          <a:p>
            <a:endParaRPr lang="hr-HR" sz="2400" b="1" i="1"/>
          </a:p>
          <a:p>
            <a:endParaRPr lang="hr-HR" sz="2400" b="1" i="1"/>
          </a:p>
          <a:p>
            <a:pPr algn="ctr"/>
            <a:r>
              <a:rPr lang="hr-HR" sz="2800" i="1"/>
              <a:t>Podijeli A3 papir na četiri dijela i svaki od dijelova posveti jednom godišnjem dobu i načinu na koji tvoja obitelj i zajednica to godišnje doba obilježavaju, tj. koji su vaši običaji i navike.</a:t>
            </a:r>
          </a:p>
        </p:txBody>
      </p:sp>
    </p:spTree>
    <p:extLst>
      <p:ext uri="{BB962C8B-B14F-4D97-AF65-F5344CB8AC3E}">
        <p14:creationId xmlns:p14="http://schemas.microsoft.com/office/powerpoint/2010/main" val="1781960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9B7ACD8-C1D1-46E1-9201-5D89F54A5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34218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F2986BE-9BA3-4932-BC06-BA1179B7E3F5}"/>
              </a:ext>
            </a:extLst>
          </p:cNvPr>
          <p:cNvSpPr txBox="1"/>
          <p:nvPr/>
        </p:nvSpPr>
        <p:spPr>
          <a:xfrm>
            <a:off x="5446206" y="512465"/>
            <a:ext cx="65012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Open your workbook at page 70.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565ACE7C-307F-4DFB-8A90-BDF526701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69" y="512465"/>
            <a:ext cx="10380366" cy="6190581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0B666C5B-4211-4444-90F4-E7D1846DCB33}"/>
              </a:ext>
            </a:extLst>
          </p:cNvPr>
          <p:cNvSpPr txBox="1"/>
          <p:nvPr/>
        </p:nvSpPr>
        <p:spPr>
          <a:xfrm>
            <a:off x="512466" y="110532"/>
            <a:ext cx="104804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/>
              <a:t>Odaberi točan odgovor i napiši ga na crtu.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5F32F62-AC19-4CA4-932A-7A8F39A5B427}"/>
              </a:ext>
            </a:extLst>
          </p:cNvPr>
          <p:cNvSpPr txBox="1"/>
          <p:nvPr/>
        </p:nvSpPr>
        <p:spPr>
          <a:xfrm>
            <a:off x="1095270" y="1416818"/>
            <a:ext cx="423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>
                <a:solidFill>
                  <a:schemeClr val="accent2"/>
                </a:solidFill>
              </a:rPr>
              <a:t>It’s often cold and snowy.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503B859-49D4-483F-8D63-441291DF929F}"/>
              </a:ext>
            </a:extLst>
          </p:cNvPr>
          <p:cNvSpPr txBox="1"/>
          <p:nvPr/>
        </p:nvSpPr>
        <p:spPr>
          <a:xfrm>
            <a:off x="1865644" y="3115313"/>
            <a:ext cx="2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>
                <a:solidFill>
                  <a:schemeClr val="accent2"/>
                </a:solidFill>
              </a:rPr>
              <a:t>Her birthday.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FCA7E05-54BD-4DE1-94EC-8C0BFB00AB65}"/>
              </a:ext>
            </a:extLst>
          </p:cNvPr>
          <p:cNvSpPr txBox="1"/>
          <p:nvPr/>
        </p:nvSpPr>
        <p:spPr>
          <a:xfrm>
            <a:off x="1502467" y="4813808"/>
            <a:ext cx="423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>
                <a:solidFill>
                  <a:schemeClr val="accent2"/>
                </a:solidFill>
              </a:rPr>
              <a:t>To the seaside.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040E7C6-549C-49F9-95F8-9A2C263FA651}"/>
              </a:ext>
            </a:extLst>
          </p:cNvPr>
          <p:cNvSpPr txBox="1"/>
          <p:nvPr/>
        </p:nvSpPr>
        <p:spPr>
          <a:xfrm>
            <a:off x="6866376" y="1386745"/>
            <a:ext cx="423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>
                <a:solidFill>
                  <a:schemeClr val="accent2"/>
                </a:solidFill>
              </a:rPr>
              <a:t>In June.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63F2D52-BB92-41AA-B7AF-3DF73A031C59}"/>
              </a:ext>
            </a:extLst>
          </p:cNvPr>
          <p:cNvSpPr txBox="1"/>
          <p:nvPr/>
        </p:nvSpPr>
        <p:spPr>
          <a:xfrm>
            <a:off x="6332136" y="3110200"/>
            <a:ext cx="423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>
                <a:solidFill>
                  <a:schemeClr val="accent2"/>
                </a:solidFill>
              </a:rPr>
              <a:t>Because it’s Christmas time.</a:t>
            </a:r>
          </a:p>
        </p:txBody>
      </p:sp>
    </p:spTree>
    <p:extLst>
      <p:ext uri="{BB962C8B-B14F-4D97-AF65-F5344CB8AC3E}">
        <p14:creationId xmlns:p14="http://schemas.microsoft.com/office/powerpoint/2010/main" val="62544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457ACC9-EB2D-4550-923F-8CCD1FEE8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590550"/>
            <a:ext cx="9534525" cy="62674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7F06D25-478B-425E-BE3B-2A77E96B3F78}"/>
              </a:ext>
            </a:extLst>
          </p:cNvPr>
          <p:cNvSpPr txBox="1"/>
          <p:nvPr/>
        </p:nvSpPr>
        <p:spPr>
          <a:xfrm>
            <a:off x="378854" y="1461553"/>
            <a:ext cx="19292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Nadopuni priču o Tijinoj godini.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4CE5C9E-580D-4E1A-BB2A-288D04CA08FE}"/>
              </a:ext>
            </a:extLst>
          </p:cNvPr>
          <p:cNvSpPr txBox="1"/>
          <p:nvPr/>
        </p:nvSpPr>
        <p:spPr>
          <a:xfrm>
            <a:off x="3356149" y="2311121"/>
            <a:ext cx="1195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cold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1578311-EFA9-42B1-BCD6-1CBCA215A559}"/>
              </a:ext>
            </a:extLst>
          </p:cNvPr>
          <p:cNvSpPr txBox="1"/>
          <p:nvPr/>
        </p:nvSpPr>
        <p:spPr>
          <a:xfrm>
            <a:off x="3096566" y="3317426"/>
            <a:ext cx="1195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cards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51FD9F8-0B18-4CB4-887A-E0250DA2FFB8}"/>
              </a:ext>
            </a:extLst>
          </p:cNvPr>
          <p:cNvSpPr txBox="1"/>
          <p:nvPr/>
        </p:nvSpPr>
        <p:spPr>
          <a:xfrm>
            <a:off x="3096566" y="3916883"/>
            <a:ext cx="134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birthday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B56C047-63F1-4AFA-B00C-3F7369D8E26E}"/>
              </a:ext>
            </a:extLst>
          </p:cNvPr>
          <p:cNvSpPr txBox="1"/>
          <p:nvPr/>
        </p:nvSpPr>
        <p:spPr>
          <a:xfrm>
            <a:off x="4059534" y="4516340"/>
            <a:ext cx="1428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celebrate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130F28E-4EB6-49EE-B7EA-1C0D35717F84}"/>
              </a:ext>
            </a:extLst>
          </p:cNvPr>
          <p:cNvSpPr txBox="1"/>
          <p:nvPr/>
        </p:nvSpPr>
        <p:spPr>
          <a:xfrm>
            <a:off x="4762919" y="5115797"/>
            <a:ext cx="1428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outdoors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24F33F8-E13D-432F-87AD-82E56F336E22}"/>
              </a:ext>
            </a:extLst>
          </p:cNvPr>
          <p:cNvSpPr txBox="1"/>
          <p:nvPr/>
        </p:nvSpPr>
        <p:spPr>
          <a:xfrm>
            <a:off x="3014505" y="6374557"/>
            <a:ext cx="1428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summer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A8C63148-D842-47DE-94F0-8CA4D91C59AD}"/>
              </a:ext>
            </a:extLst>
          </p:cNvPr>
          <p:cNvSpPr txBox="1"/>
          <p:nvPr/>
        </p:nvSpPr>
        <p:spPr>
          <a:xfrm>
            <a:off x="9214338" y="2662813"/>
            <a:ext cx="1440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seaside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1831EDE-DD73-416F-9045-1A0DA5A2C95A}"/>
              </a:ext>
            </a:extLst>
          </p:cNvPr>
          <p:cNvSpPr txBox="1"/>
          <p:nvPr/>
        </p:nvSpPr>
        <p:spPr>
          <a:xfrm>
            <a:off x="10271090" y="3277435"/>
            <a:ext cx="1428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farm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4B02C31-2981-4E07-9FAD-6C4EDD20820D}"/>
              </a:ext>
            </a:extLst>
          </p:cNvPr>
          <p:cNvSpPr txBox="1"/>
          <p:nvPr/>
        </p:nvSpPr>
        <p:spPr>
          <a:xfrm>
            <a:off x="7748957" y="3605618"/>
            <a:ext cx="1428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school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044D8B8-DB37-4F31-8D08-88F080046B06}"/>
              </a:ext>
            </a:extLst>
          </p:cNvPr>
          <p:cNvSpPr txBox="1"/>
          <p:nvPr/>
        </p:nvSpPr>
        <p:spPr>
          <a:xfrm>
            <a:off x="9798817" y="4222262"/>
            <a:ext cx="1428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masks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F8C29299-1853-4D13-8AB7-3ACFEAB6D01A}"/>
              </a:ext>
            </a:extLst>
          </p:cNvPr>
          <p:cNvSpPr txBox="1"/>
          <p:nvPr/>
        </p:nvSpPr>
        <p:spPr>
          <a:xfrm>
            <a:off x="10391670" y="5167089"/>
            <a:ext cx="1428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holidays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70F04AB-B4F3-4592-B67E-DAE9DA9870A0}"/>
              </a:ext>
            </a:extLst>
          </p:cNvPr>
          <p:cNvSpPr txBox="1"/>
          <p:nvPr/>
        </p:nvSpPr>
        <p:spPr>
          <a:xfrm>
            <a:off x="7990114" y="5805785"/>
            <a:ext cx="1428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2"/>
                </a:solidFill>
              </a:rPr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80372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53BFE5F9-C28B-41AF-877E-EC89B2736F68}"/>
              </a:ext>
            </a:extLst>
          </p:cNvPr>
          <p:cNvSpPr txBox="1"/>
          <p:nvPr/>
        </p:nvSpPr>
        <p:spPr>
          <a:xfrm>
            <a:off x="1055077" y="3242595"/>
            <a:ext cx="1020912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2800" b="1">
                <a:hlinkClick r:id="rId2"/>
              </a:rPr>
              <a:t>https://wordwall.net/play/260/263/459</a:t>
            </a:r>
            <a:r>
              <a:rPr lang="hr-HR" sz="2800" b="1"/>
              <a:t> </a:t>
            </a:r>
          </a:p>
          <a:p>
            <a:pPr algn="ctr"/>
            <a:endParaRPr lang="hr-HR" sz="2800" b="1"/>
          </a:p>
          <a:p>
            <a:pPr algn="ctr"/>
            <a:r>
              <a:rPr lang="hr-HR" sz="2800" b="1">
                <a:hlinkClick r:id="rId3"/>
              </a:rPr>
              <a:t>https://wordwall.net/resource/260268/tias-year-look-photos-what-tia-doing-which-month</a:t>
            </a:r>
            <a:r>
              <a:rPr lang="hr-HR" sz="2800" b="1"/>
              <a:t>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23054FA2-448A-4A00-AD25-FB7DFDD45927}"/>
              </a:ext>
            </a:extLst>
          </p:cNvPr>
          <p:cNvSpPr txBox="1"/>
          <p:nvPr/>
        </p:nvSpPr>
        <p:spPr>
          <a:xfrm>
            <a:off x="840711" y="827284"/>
            <a:ext cx="1051057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/>
              <a:t>LET’S REVISE!</a:t>
            </a:r>
          </a:p>
          <a:p>
            <a:endParaRPr lang="hr-HR" sz="2600" b="1"/>
          </a:p>
          <a:p>
            <a:r>
              <a:rPr lang="hr-HR" sz="2600"/>
              <a:t>Click on the following links and complete the task.</a:t>
            </a:r>
          </a:p>
          <a:p>
            <a:r>
              <a:rPr lang="hr-HR" sz="2600" i="1"/>
              <a:t>Otvori sljedeću poveznicu i riješi zadatke te ponovi gradivo današnje lekcije.</a:t>
            </a:r>
          </a:p>
        </p:txBody>
      </p:sp>
    </p:spTree>
    <p:extLst>
      <p:ext uri="{BB962C8B-B14F-4D97-AF65-F5344CB8AC3E}">
        <p14:creationId xmlns:p14="http://schemas.microsoft.com/office/powerpoint/2010/main" val="116388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BDCBD-66F4-4AA5-9956-1E3B02E37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213" y="505155"/>
            <a:ext cx="2472622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5A08D8-5A81-4E78-A15A-6D9A90E248FC}"/>
              </a:ext>
            </a:extLst>
          </p:cNvPr>
          <p:cNvSpPr txBox="1"/>
          <p:nvPr/>
        </p:nvSpPr>
        <p:spPr>
          <a:xfrm>
            <a:off x="888273" y="2280853"/>
            <a:ext cx="97489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Klikni na sljedeću poveznicu i </a:t>
            </a:r>
            <a:r>
              <a:rPr lang="hr-HR" sz="2800"/>
              <a:t>odaberi LEARN MORE.</a:t>
            </a:r>
            <a:endParaRPr lang="hr-HR" sz="2800" dirty="0"/>
          </a:p>
          <a:p>
            <a:pPr algn="ctr"/>
            <a:endParaRPr lang="hr-HR" sz="2800" b="1"/>
          </a:p>
          <a:p>
            <a:pPr algn="ctr"/>
            <a:r>
              <a:rPr lang="hr-HR" sz="2800" b="1">
                <a:hlinkClick r:id="rId4"/>
              </a:rPr>
              <a:t>https://www.e-sfera.hr/dodatni-digitalni-sadrzaji/de1eb37f-b55d-488c-a002-e1601af4710b/</a:t>
            </a:r>
            <a:r>
              <a:rPr lang="hr-HR" sz="2800" b="1"/>
              <a:t> </a:t>
            </a:r>
          </a:p>
          <a:p>
            <a:pPr algn="ctr"/>
            <a:endParaRPr lang="hr-HR" sz="2800" b="1"/>
          </a:p>
          <a:p>
            <a:pPr algn="ctr"/>
            <a:r>
              <a:rPr lang="hr-HR" sz="2800" b="1"/>
              <a:t>Months of the year</a:t>
            </a:r>
          </a:p>
          <a:p>
            <a:pPr algn="ctr"/>
            <a:endParaRPr lang="hr-HR" sz="2800" b="1" dirty="0"/>
          </a:p>
          <a:p>
            <a:pPr algn="ctr"/>
            <a:r>
              <a:rPr lang="hr-HR" sz="2800" i="1"/>
              <a:t>Pročitaj tekst i riješi pripadajuće zadatke.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142329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A476CCAA-C9A7-41BA-95D2-5A8075C2A7C1}"/>
              </a:ext>
            </a:extLst>
          </p:cNvPr>
          <p:cNvSpPr txBox="1"/>
          <p:nvPr/>
        </p:nvSpPr>
        <p:spPr>
          <a:xfrm>
            <a:off x="700391" y="583660"/>
            <a:ext cx="1099225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Look at the pictures and answer the question.</a:t>
            </a:r>
          </a:p>
          <a:p>
            <a:r>
              <a:rPr lang="hr-HR" sz="2800" i="1"/>
              <a:t>Pogledaj slike i odgovori na pitanje:</a:t>
            </a:r>
          </a:p>
          <a:p>
            <a:endParaRPr lang="hr-HR" sz="2800" i="1"/>
          </a:p>
          <a:p>
            <a:pPr algn="ctr"/>
            <a:r>
              <a:rPr lang="hr-HR" sz="2800"/>
              <a:t>What’s the weather like today?</a:t>
            </a:r>
          </a:p>
          <a:p>
            <a:pPr algn="ctr"/>
            <a:r>
              <a:rPr lang="hr-HR" sz="2800" i="1"/>
              <a:t>Kakvo je vrijeme danas?</a:t>
            </a:r>
          </a:p>
          <a:p>
            <a:pPr algn="ctr"/>
            <a:endParaRPr lang="hr-HR" sz="2800" i="1"/>
          </a:p>
          <a:p>
            <a:endParaRPr lang="hr-HR" sz="2800"/>
          </a:p>
          <a:p>
            <a:endParaRPr lang="hr-HR" sz="2800"/>
          </a:p>
          <a:p>
            <a:r>
              <a:rPr lang="hr-HR" sz="2800"/>
              <a:t>New York</a:t>
            </a:r>
          </a:p>
          <a:p>
            <a:endParaRPr lang="hr-HR" sz="2800"/>
          </a:p>
          <a:p>
            <a:r>
              <a:rPr lang="hr-HR" sz="2800"/>
              <a:t>Sydney</a:t>
            </a:r>
          </a:p>
          <a:p>
            <a:endParaRPr lang="hr-HR" sz="2800"/>
          </a:p>
          <a:p>
            <a:r>
              <a:rPr lang="hr-HR" sz="2800"/>
              <a:t>Dublin</a:t>
            </a:r>
          </a:p>
          <a:p>
            <a:endParaRPr lang="hr-HR" sz="280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05F66C2-A4B1-4C07-B403-150D7354C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407" y="3941194"/>
            <a:ext cx="7286625" cy="790575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E62957D2-B60A-400E-A0F2-1545B2F67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156" y="4768603"/>
            <a:ext cx="6715125" cy="68580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2327961A-E195-4C9F-A3D3-C73B8FA79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9057" y="5614633"/>
            <a:ext cx="6810375" cy="657225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165B2E93-0A4F-43B6-A1DC-F23677DC32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156" y="3179827"/>
            <a:ext cx="65436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5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A476CCAA-C9A7-41BA-95D2-5A8075C2A7C1}"/>
              </a:ext>
            </a:extLst>
          </p:cNvPr>
          <p:cNvSpPr txBox="1"/>
          <p:nvPr/>
        </p:nvSpPr>
        <p:spPr>
          <a:xfrm>
            <a:off x="700391" y="583660"/>
            <a:ext cx="1099225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Look at the pictures and answer the question.</a:t>
            </a:r>
          </a:p>
          <a:p>
            <a:r>
              <a:rPr lang="hr-HR" sz="2800" i="1"/>
              <a:t>Pogledaj slike i odgovori na pitanje:</a:t>
            </a:r>
          </a:p>
          <a:p>
            <a:endParaRPr lang="hr-HR" sz="2800" i="1"/>
          </a:p>
          <a:p>
            <a:pPr algn="ctr"/>
            <a:r>
              <a:rPr lang="hr-HR" sz="2800"/>
              <a:t>What’s the weather like today?</a:t>
            </a:r>
          </a:p>
          <a:p>
            <a:pPr algn="ctr"/>
            <a:r>
              <a:rPr lang="hr-HR" sz="2800" i="1"/>
              <a:t>Kakvo je vrijeme danas?</a:t>
            </a:r>
          </a:p>
          <a:p>
            <a:pPr algn="ctr"/>
            <a:endParaRPr lang="hr-HR" sz="2800" i="1"/>
          </a:p>
          <a:p>
            <a:endParaRPr lang="hr-HR" sz="2800"/>
          </a:p>
          <a:p>
            <a:endParaRPr lang="hr-HR" sz="2800"/>
          </a:p>
          <a:p>
            <a:r>
              <a:rPr lang="hr-HR" sz="2800"/>
              <a:t>Johannesburg</a:t>
            </a:r>
          </a:p>
          <a:p>
            <a:endParaRPr lang="hr-HR" sz="2800"/>
          </a:p>
          <a:p>
            <a:r>
              <a:rPr lang="hr-HR" sz="2800"/>
              <a:t>Mumbai</a:t>
            </a:r>
          </a:p>
          <a:p>
            <a:endParaRPr lang="hr-HR" sz="2800"/>
          </a:p>
          <a:p>
            <a:r>
              <a:rPr lang="hr-HR" sz="2800"/>
              <a:t>Helsinki</a:t>
            </a:r>
          </a:p>
          <a:p>
            <a:endParaRPr lang="hr-HR" sz="2800"/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81E90D7D-4A63-40E6-B31B-EB34FD876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487" y="4774355"/>
            <a:ext cx="8557715" cy="733425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E16504C-D175-4D6D-89D7-E2EC441F7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358" y="3181350"/>
            <a:ext cx="6543675" cy="495300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95CE966A-C3C3-4642-BA0F-FC6A47B706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8633" y="3796877"/>
            <a:ext cx="6629400" cy="857250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19C71F46-0E77-4680-9915-75F126E9C4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358" y="5628008"/>
            <a:ext cx="64008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7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>
            <a:extLst>
              <a:ext uri="{FF2B5EF4-FFF2-40B4-BE49-F238E27FC236}">
                <a16:creationId xmlns:a16="http://schemas.microsoft.com/office/drawing/2014/main" id="{94349D35-E178-4429-8866-2C05781B26F3}"/>
              </a:ext>
            </a:extLst>
          </p:cNvPr>
          <p:cNvSpPr txBox="1"/>
          <p:nvPr/>
        </p:nvSpPr>
        <p:spPr>
          <a:xfrm>
            <a:off x="311284" y="243512"/>
            <a:ext cx="1107007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/>
              <a:t>Do you have a birthday party on your birthday?</a:t>
            </a:r>
          </a:p>
          <a:p>
            <a:pPr algn="ctr"/>
            <a:r>
              <a:rPr lang="hr-HR" sz="2400" i="1"/>
              <a:t>Imaš li rođendansku proslavu za svoj rođendan?</a:t>
            </a:r>
          </a:p>
          <a:p>
            <a:pPr algn="ctr"/>
            <a:endParaRPr lang="hr-HR" sz="2400"/>
          </a:p>
          <a:p>
            <a:pPr algn="ctr"/>
            <a:r>
              <a:rPr lang="hr-HR" sz="2400"/>
              <a:t>When do you have a birthday party?</a:t>
            </a:r>
          </a:p>
          <a:p>
            <a:pPr algn="ctr"/>
            <a:r>
              <a:rPr lang="hr-HR" sz="2400" i="1"/>
              <a:t>Kad imaš rođendansku proslavu?</a:t>
            </a:r>
          </a:p>
          <a:p>
            <a:pPr algn="ctr"/>
            <a:endParaRPr lang="hr-HR" sz="2400"/>
          </a:p>
          <a:p>
            <a:pPr algn="ctr"/>
            <a:r>
              <a:rPr lang="hr-HR" sz="2400"/>
              <a:t>How often do you visit your grandparents?</a:t>
            </a:r>
          </a:p>
          <a:p>
            <a:pPr algn="ctr"/>
            <a:r>
              <a:rPr lang="hr-HR" sz="2400" i="1"/>
              <a:t>Koliko često posjećuješ baku i djeda?</a:t>
            </a:r>
          </a:p>
          <a:p>
            <a:pPr algn="ctr"/>
            <a:endParaRPr lang="hr-HR" sz="2400"/>
          </a:p>
          <a:p>
            <a:pPr algn="ctr"/>
            <a:r>
              <a:rPr lang="hr-HR" sz="2400"/>
              <a:t>Do you ever go hiking?</a:t>
            </a:r>
          </a:p>
          <a:p>
            <a:pPr algn="ctr"/>
            <a:r>
              <a:rPr lang="hr-HR" sz="2400" i="1"/>
              <a:t>Planinariš li ikada?</a:t>
            </a:r>
          </a:p>
          <a:p>
            <a:pPr algn="ctr"/>
            <a:endParaRPr lang="hr-HR" sz="2400"/>
          </a:p>
          <a:p>
            <a:pPr algn="ctr"/>
            <a:r>
              <a:rPr lang="hr-HR" sz="2400"/>
              <a:t>When do you go shopping for presents?</a:t>
            </a:r>
          </a:p>
          <a:p>
            <a:pPr algn="ctr"/>
            <a:r>
              <a:rPr lang="hr-HR" sz="2400" i="1"/>
              <a:t>Kad kupuješ poklone?</a:t>
            </a:r>
          </a:p>
          <a:p>
            <a:pPr algn="ctr"/>
            <a:endParaRPr lang="hr-HR" sz="2400"/>
          </a:p>
          <a:p>
            <a:pPr algn="ctr"/>
            <a:r>
              <a:rPr lang="hr-HR" sz="2400"/>
              <a:t>Who do you buy presents for?</a:t>
            </a:r>
          </a:p>
          <a:p>
            <a:pPr algn="ctr"/>
            <a:r>
              <a:rPr lang="hr-HR" sz="2400" i="1"/>
              <a:t>Za koga kupuješ poklone?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20F9C2CB-85BE-4DFE-A940-5D1A005C48F9}"/>
              </a:ext>
            </a:extLst>
          </p:cNvPr>
          <p:cNvSpPr/>
          <p:nvPr/>
        </p:nvSpPr>
        <p:spPr>
          <a:xfrm>
            <a:off x="2305455" y="243512"/>
            <a:ext cx="7490298" cy="6370975"/>
          </a:xfrm>
          <a:prstGeom prst="rect">
            <a:avLst/>
          </a:prstGeom>
          <a:noFill/>
          <a:ln w="381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8072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332333-8C3B-422A-9F2E-FB297329F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3390"/>
            <a:ext cx="4900863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2FE638F-8880-4867-9003-71E052329B88}"/>
              </a:ext>
            </a:extLst>
          </p:cNvPr>
          <p:cNvSpPr txBox="1"/>
          <p:nvPr/>
        </p:nvSpPr>
        <p:spPr>
          <a:xfrm>
            <a:off x="5846323" y="214009"/>
            <a:ext cx="57587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Open your book at page 99.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0ED12C1F-70A3-461E-903E-B6B507A23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55" y="1502161"/>
            <a:ext cx="10591800" cy="3209925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092E9B03-A2F7-4CB8-96B3-4B06F356C118}"/>
              </a:ext>
            </a:extLst>
          </p:cNvPr>
          <p:cNvSpPr txBox="1"/>
          <p:nvPr/>
        </p:nvSpPr>
        <p:spPr>
          <a:xfrm>
            <a:off x="1023025" y="995349"/>
            <a:ext cx="103988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/>
              <a:t>Poveži glagole s frazama.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0D08F51-9577-4234-9451-F88401A56436}"/>
              </a:ext>
            </a:extLst>
          </p:cNvPr>
          <p:cNvSpPr txBox="1"/>
          <p:nvPr/>
        </p:nvSpPr>
        <p:spPr>
          <a:xfrm>
            <a:off x="1643974" y="3107123"/>
            <a:ext cx="1498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600" b="1">
                <a:solidFill>
                  <a:srgbClr val="FF9900"/>
                </a:solidFill>
              </a:rPr>
              <a:t>have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1096B46-F3E4-40EA-9F60-5BB5D31CABAD}"/>
              </a:ext>
            </a:extLst>
          </p:cNvPr>
          <p:cNvSpPr txBox="1"/>
          <p:nvPr/>
        </p:nvSpPr>
        <p:spPr>
          <a:xfrm>
            <a:off x="1643974" y="3571186"/>
            <a:ext cx="1498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600" b="1">
                <a:solidFill>
                  <a:srgbClr val="FF9900"/>
                </a:solidFill>
              </a:rPr>
              <a:t>visit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3A1EE2A-CDDD-4ABA-BD00-D7D9AEFC8774}"/>
              </a:ext>
            </a:extLst>
          </p:cNvPr>
          <p:cNvSpPr txBox="1"/>
          <p:nvPr/>
        </p:nvSpPr>
        <p:spPr>
          <a:xfrm>
            <a:off x="1643974" y="4035249"/>
            <a:ext cx="1498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600" b="1">
                <a:solidFill>
                  <a:srgbClr val="FF9900"/>
                </a:solidFill>
              </a:rPr>
              <a:t>make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4DEEFB0-81A1-4D12-B4D4-B8FF82DC8D10}"/>
              </a:ext>
            </a:extLst>
          </p:cNvPr>
          <p:cNvSpPr txBox="1"/>
          <p:nvPr/>
        </p:nvSpPr>
        <p:spPr>
          <a:xfrm>
            <a:off x="6864356" y="3064373"/>
            <a:ext cx="1498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600" b="1">
                <a:solidFill>
                  <a:srgbClr val="FF9900"/>
                </a:solidFill>
              </a:rPr>
              <a:t>go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64F87A7-91D5-4533-8366-DA346CB5C01B}"/>
              </a:ext>
            </a:extLst>
          </p:cNvPr>
          <p:cNvSpPr txBox="1"/>
          <p:nvPr/>
        </p:nvSpPr>
        <p:spPr>
          <a:xfrm>
            <a:off x="6864356" y="3564001"/>
            <a:ext cx="1498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600" b="1">
                <a:solidFill>
                  <a:srgbClr val="FF9900"/>
                </a:solidFill>
              </a:rPr>
              <a:t>buy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0EC0FE0-9A2B-4112-9E72-A9099ECF28F7}"/>
              </a:ext>
            </a:extLst>
          </p:cNvPr>
          <p:cNvSpPr txBox="1"/>
          <p:nvPr/>
        </p:nvSpPr>
        <p:spPr>
          <a:xfrm>
            <a:off x="6864356" y="4063629"/>
            <a:ext cx="1498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600" b="1">
                <a:solidFill>
                  <a:srgbClr val="FF9900"/>
                </a:solidFill>
              </a:rPr>
              <a:t>meet</a:t>
            </a:r>
          </a:p>
        </p:txBody>
      </p:sp>
    </p:spTree>
    <p:extLst>
      <p:ext uri="{BB962C8B-B14F-4D97-AF65-F5344CB8AC3E}">
        <p14:creationId xmlns:p14="http://schemas.microsoft.com/office/powerpoint/2010/main" val="412677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28FDB38-BD79-414B-83AC-88B676A46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00" y="0"/>
            <a:ext cx="10201825" cy="401042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C209C6B-F213-46BB-BC1D-1AABBF8197A7}"/>
              </a:ext>
            </a:extLst>
          </p:cNvPr>
          <p:cNvSpPr txBox="1"/>
          <p:nvPr/>
        </p:nvSpPr>
        <p:spPr>
          <a:xfrm>
            <a:off x="10398868" y="116732"/>
            <a:ext cx="20525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Look at the chart and aswer the questions.</a:t>
            </a:r>
          </a:p>
          <a:p>
            <a:endParaRPr lang="hr-HR" sz="2400"/>
          </a:p>
          <a:p>
            <a:r>
              <a:rPr lang="hr-HR" sz="2400" i="1"/>
              <a:t>Pogledaj tablicu i odgovori na pitanja</a:t>
            </a:r>
            <a:r>
              <a:rPr lang="hr-HR" i="1"/>
              <a:t>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BD0EBA7-AE67-4814-9903-452EC225CE75}"/>
              </a:ext>
            </a:extLst>
          </p:cNvPr>
          <p:cNvSpPr txBox="1"/>
          <p:nvPr/>
        </p:nvSpPr>
        <p:spPr>
          <a:xfrm>
            <a:off x="204280" y="4212076"/>
            <a:ext cx="6653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month does Tia paint Easter eggs in?</a:t>
            </a:r>
          </a:p>
          <a:p>
            <a:r>
              <a:rPr lang="hr-HR" sz="2400" i="1"/>
              <a:t>U kojem mjesecu Tia boja uskršnja jaja?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BFC1E96-B3F2-4276-B556-32309DD324C5}"/>
              </a:ext>
            </a:extLst>
          </p:cNvPr>
          <p:cNvSpPr txBox="1"/>
          <p:nvPr/>
        </p:nvSpPr>
        <p:spPr>
          <a:xfrm>
            <a:off x="204280" y="5043073"/>
            <a:ext cx="6653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month does Tia put on scary costumes in?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FB6F9BF-0B2A-498C-B231-C324581BAC21}"/>
              </a:ext>
            </a:extLst>
          </p:cNvPr>
          <p:cNvSpPr txBox="1"/>
          <p:nvPr/>
        </p:nvSpPr>
        <p:spPr>
          <a:xfrm>
            <a:off x="204280" y="5643237"/>
            <a:ext cx="6653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month does Tia go skating in?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863AC66-8CC2-444D-8F5C-12D1F00F64FA}"/>
              </a:ext>
            </a:extLst>
          </p:cNvPr>
          <p:cNvSpPr txBox="1"/>
          <p:nvPr/>
        </p:nvSpPr>
        <p:spPr>
          <a:xfrm>
            <a:off x="7273046" y="4142826"/>
            <a:ext cx="4837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does Tia do in February?</a:t>
            </a:r>
          </a:p>
          <a:p>
            <a:r>
              <a:rPr lang="hr-HR" sz="2400" i="1"/>
              <a:t>Što Tia radi u veljači?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214DB4D-E81F-475C-8EFF-FCA66ECDFF92}"/>
              </a:ext>
            </a:extLst>
          </p:cNvPr>
          <p:cNvSpPr txBox="1"/>
          <p:nvPr/>
        </p:nvSpPr>
        <p:spPr>
          <a:xfrm>
            <a:off x="7273046" y="5043072"/>
            <a:ext cx="4837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does Tia do in July?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BB145C5-9924-458A-8E1E-AD120EFB17FA}"/>
              </a:ext>
            </a:extLst>
          </p:cNvPr>
          <p:cNvSpPr txBox="1"/>
          <p:nvPr/>
        </p:nvSpPr>
        <p:spPr>
          <a:xfrm>
            <a:off x="7273046" y="5643236"/>
            <a:ext cx="4837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starts in June?</a:t>
            </a:r>
          </a:p>
        </p:txBody>
      </p:sp>
    </p:spTree>
    <p:extLst>
      <p:ext uri="{BB962C8B-B14F-4D97-AF65-F5344CB8AC3E}">
        <p14:creationId xmlns:p14="http://schemas.microsoft.com/office/powerpoint/2010/main" val="57121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3EC81CE-7796-44D9-9110-BCE28ED3BB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157" y="2110901"/>
            <a:ext cx="10993685" cy="432171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70ACB744-FE61-4EB3-A595-D61530818F5C}"/>
              </a:ext>
            </a:extLst>
          </p:cNvPr>
          <p:cNvSpPr txBox="1"/>
          <p:nvPr/>
        </p:nvSpPr>
        <p:spPr>
          <a:xfrm>
            <a:off x="599157" y="252919"/>
            <a:ext cx="109936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/>
              <a:t>For which months are there no activities?</a:t>
            </a:r>
          </a:p>
          <a:p>
            <a:pPr algn="ctr"/>
            <a:r>
              <a:rPr lang="hr-HR" sz="2400" i="1"/>
              <a:t>Za koje mjesece nisu upisane aktivnosti?</a:t>
            </a:r>
          </a:p>
          <a:p>
            <a:pPr algn="ctr"/>
            <a:endParaRPr lang="hr-HR" sz="2400" i="1"/>
          </a:p>
          <a:p>
            <a:pPr algn="ctr"/>
            <a:r>
              <a:rPr lang="hr-HR" sz="2400"/>
              <a:t>Look at the activities in task 1 – can you match them with the months?</a:t>
            </a:r>
          </a:p>
          <a:p>
            <a:pPr algn="ctr"/>
            <a:r>
              <a:rPr lang="hr-HR" sz="2400" i="1"/>
              <a:t>Pogledaj aktivnosti iz 1. zadatka – možeš li ih povezati s mjesecima?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59EA593-EDFD-4AB6-90E0-A7BD0AC86C39}"/>
              </a:ext>
            </a:extLst>
          </p:cNvPr>
          <p:cNvSpPr txBox="1"/>
          <p:nvPr/>
        </p:nvSpPr>
        <p:spPr>
          <a:xfrm>
            <a:off x="850367" y="1133689"/>
            <a:ext cx="6474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Listen and fill in the table.</a:t>
            </a:r>
          </a:p>
          <a:p>
            <a:r>
              <a:rPr lang="hr-HR" sz="2400" i="1"/>
              <a:t>Slušaj i nadopuni tablicu.</a:t>
            </a:r>
          </a:p>
        </p:txBody>
      </p:sp>
      <p:pic>
        <p:nvPicPr>
          <p:cNvPr id="10" name="48_tia_year">
            <a:hlinkClick r:id="" action="ppaction://media"/>
            <a:extLst>
              <a:ext uri="{FF2B5EF4-FFF2-40B4-BE49-F238E27FC236}">
                <a16:creationId xmlns:a16="http://schemas.microsoft.com/office/drawing/2014/main" id="{1FBA9DED-BC8F-4DC8-B05E-4C9B1E3B74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8268" y="573218"/>
            <a:ext cx="487363" cy="487363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EEF8E31C-A86B-4520-A1B8-7483C579F336}"/>
              </a:ext>
            </a:extLst>
          </p:cNvPr>
          <p:cNvSpPr txBox="1"/>
          <p:nvPr/>
        </p:nvSpPr>
        <p:spPr>
          <a:xfrm>
            <a:off x="9957916" y="56118"/>
            <a:ext cx="236719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6"/>
              </a:rPr>
              <a:t>https://www.e-sfera.hr/dodatni-digitalni-sadrzaji/de1eb37f-b55d-488c-a002-e1601af4710b/assets/audio/48_tia_year.mp3</a:t>
            </a:r>
            <a:r>
              <a:rPr lang="hr-HR"/>
              <a:t>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2AF2C2E-F8AD-4BD6-B561-CD281F2CE593}"/>
              </a:ext>
            </a:extLst>
          </p:cNvPr>
          <p:cNvSpPr txBox="1"/>
          <p:nvPr/>
        </p:nvSpPr>
        <p:spPr>
          <a:xfrm>
            <a:off x="2642716" y="4521758"/>
            <a:ext cx="3285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9900"/>
                </a:solidFill>
              </a:rPr>
              <a:t>has a birthday party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C304560-FE36-4109-8B0B-0A9D731DE4E3}"/>
              </a:ext>
            </a:extLst>
          </p:cNvPr>
          <p:cNvSpPr txBox="1"/>
          <p:nvPr/>
        </p:nvSpPr>
        <p:spPr>
          <a:xfrm>
            <a:off x="2502040" y="5512703"/>
            <a:ext cx="3959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9900"/>
                </a:solidFill>
              </a:rPr>
              <a:t>goes hiking and rides her bike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A3D15D76-1628-40D7-B334-4A6518A8AC4D}"/>
              </a:ext>
            </a:extLst>
          </p:cNvPr>
          <p:cNvSpPr txBox="1"/>
          <p:nvPr/>
        </p:nvSpPr>
        <p:spPr>
          <a:xfrm>
            <a:off x="8494625" y="4049893"/>
            <a:ext cx="3285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9900"/>
                </a:solidFill>
              </a:rPr>
              <a:t>visits her grandma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CEFF5A0-B82B-402D-AA15-871343E067CC}"/>
              </a:ext>
            </a:extLst>
          </p:cNvPr>
          <p:cNvSpPr txBox="1"/>
          <p:nvPr/>
        </p:nvSpPr>
        <p:spPr>
          <a:xfrm>
            <a:off x="8494625" y="4551751"/>
            <a:ext cx="3285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9900"/>
                </a:solidFill>
              </a:rPr>
              <a:t>school starts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2CDE565-DACB-48D6-B4E2-B857D5D562ED}"/>
              </a:ext>
            </a:extLst>
          </p:cNvPr>
          <p:cNvSpPr txBox="1"/>
          <p:nvPr/>
        </p:nvSpPr>
        <p:spPr>
          <a:xfrm>
            <a:off x="8232952" y="5485533"/>
            <a:ext cx="3959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>
                <a:solidFill>
                  <a:srgbClr val="FF9900"/>
                </a:solidFill>
              </a:rPr>
              <a:t>makes plans for Christmas holidays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4DF5941-665F-4842-A2DD-117E20553C85}"/>
              </a:ext>
            </a:extLst>
          </p:cNvPr>
          <p:cNvSpPr txBox="1"/>
          <p:nvPr/>
        </p:nvSpPr>
        <p:spPr>
          <a:xfrm>
            <a:off x="8402494" y="5912813"/>
            <a:ext cx="367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>
                <a:solidFill>
                  <a:srgbClr val="FF9900"/>
                </a:solidFill>
              </a:rPr>
              <a:t>goes shopping and buys presents for her family and friends</a:t>
            </a:r>
          </a:p>
        </p:txBody>
      </p:sp>
    </p:spTree>
    <p:extLst>
      <p:ext uri="{BB962C8B-B14F-4D97-AF65-F5344CB8AC3E}">
        <p14:creationId xmlns:p14="http://schemas.microsoft.com/office/powerpoint/2010/main" val="73818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8983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 uiExpand="1" build="allAtOnce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625BBF9-6DCF-4BB6-AFA9-5E9BD741E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393" y="1245577"/>
            <a:ext cx="9974014" cy="539135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D2D2B57-1BB1-4017-BAB1-6C854FCFB057}"/>
              </a:ext>
            </a:extLst>
          </p:cNvPr>
          <p:cNvSpPr txBox="1"/>
          <p:nvPr/>
        </p:nvSpPr>
        <p:spPr>
          <a:xfrm>
            <a:off x="483996" y="301451"/>
            <a:ext cx="11224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Describe the photos. Answer the questions in full sentences.</a:t>
            </a:r>
          </a:p>
          <a:p>
            <a:r>
              <a:rPr lang="hr-HR" sz="2400" i="1"/>
              <a:t>Opiši slike. Odgovori na pitanja punim rečenicama.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FC9632B-76F8-4A5D-8473-49E74BFF9069}"/>
              </a:ext>
            </a:extLst>
          </p:cNvPr>
          <p:cNvSpPr txBox="1"/>
          <p:nvPr/>
        </p:nvSpPr>
        <p:spPr>
          <a:xfrm>
            <a:off x="190919" y="3525757"/>
            <a:ext cx="4049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9900"/>
                </a:solidFill>
              </a:rPr>
              <a:t>She is writing Valentine cards. It is February.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D093D5C-6E4C-4278-9D3F-F246E662BBAD}"/>
              </a:ext>
            </a:extLst>
          </p:cNvPr>
          <p:cNvSpPr txBox="1"/>
          <p:nvPr/>
        </p:nvSpPr>
        <p:spPr>
          <a:xfrm>
            <a:off x="4071257" y="3525757"/>
            <a:ext cx="4049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9900"/>
                </a:solidFill>
              </a:rPr>
              <a:t>She is having a birthday party. It is March.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947E53B-9AA2-4513-9C1F-298F68490A20}"/>
              </a:ext>
            </a:extLst>
          </p:cNvPr>
          <p:cNvSpPr txBox="1"/>
          <p:nvPr/>
        </p:nvSpPr>
        <p:spPr>
          <a:xfrm>
            <a:off x="8036252" y="3525756"/>
            <a:ext cx="4049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9900"/>
                </a:solidFill>
              </a:rPr>
              <a:t>She is hiking. It is May.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254F0BE-8E91-43C4-93E8-DB9C7FA9662F}"/>
              </a:ext>
            </a:extLst>
          </p:cNvPr>
          <p:cNvSpPr txBox="1"/>
          <p:nvPr/>
        </p:nvSpPr>
        <p:spPr>
          <a:xfrm>
            <a:off x="190919" y="6027003"/>
            <a:ext cx="4350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9900"/>
                </a:solidFill>
              </a:rPr>
              <a:t>She is buying Christmas presents.</a:t>
            </a:r>
          </a:p>
          <a:p>
            <a:r>
              <a:rPr lang="hr-HR" sz="2400">
                <a:solidFill>
                  <a:srgbClr val="FF9900"/>
                </a:solidFill>
              </a:rPr>
              <a:t>It is December.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E4EFC95-98A0-4E96-A393-A3F4B35E4ECA}"/>
              </a:ext>
            </a:extLst>
          </p:cNvPr>
          <p:cNvSpPr txBox="1"/>
          <p:nvPr/>
        </p:nvSpPr>
        <p:spPr>
          <a:xfrm>
            <a:off x="4541855" y="6035043"/>
            <a:ext cx="32154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9900"/>
                </a:solidFill>
              </a:rPr>
              <a:t>She is putting on scary costumes. It is October.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C4E0FB6-5C88-41B4-B7A9-B4962855855F}"/>
              </a:ext>
            </a:extLst>
          </p:cNvPr>
          <p:cNvSpPr txBox="1"/>
          <p:nvPr/>
        </p:nvSpPr>
        <p:spPr>
          <a:xfrm>
            <a:off x="7841064" y="6027002"/>
            <a:ext cx="4350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9900"/>
                </a:solidFill>
              </a:rPr>
              <a:t>She is back to school. It is September.</a:t>
            </a:r>
          </a:p>
        </p:txBody>
      </p:sp>
    </p:spTree>
    <p:extLst>
      <p:ext uri="{BB962C8B-B14F-4D97-AF65-F5344CB8AC3E}">
        <p14:creationId xmlns:p14="http://schemas.microsoft.com/office/powerpoint/2010/main" val="263818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624575B-A044-4456-A27F-716EB9D7A7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31" y="264239"/>
            <a:ext cx="5381625" cy="20288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8F3C36D-FCA8-441B-A905-7C6864633868}"/>
              </a:ext>
            </a:extLst>
          </p:cNvPr>
          <p:cNvSpPr txBox="1"/>
          <p:nvPr/>
        </p:nvSpPr>
        <p:spPr>
          <a:xfrm>
            <a:off x="6096000" y="1427312"/>
            <a:ext cx="5848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Nadopuni rečenice o sebi.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96715D60-FD5C-4FF6-B442-0ED5F1C498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858" y="3005399"/>
            <a:ext cx="5591175" cy="1771650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365174F0-C075-4023-83B2-927B33F2E1E4}"/>
              </a:ext>
            </a:extLst>
          </p:cNvPr>
          <p:cNvSpPr txBox="1"/>
          <p:nvPr/>
        </p:nvSpPr>
        <p:spPr>
          <a:xfrm>
            <a:off x="5972908" y="3150382"/>
            <a:ext cx="60943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400" i="1"/>
              <a:t>Reci informacije o sebi svom partneru. On/a ih zapisuje na crte, a potom tebi govori o sebi i svojim navikama koje ti zapisuješ.</a:t>
            </a:r>
            <a:endParaRPr lang="hr-HR" sz="240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DDA28F2-F7E9-4619-9A51-D1C35E9F4FE0}"/>
              </a:ext>
            </a:extLst>
          </p:cNvPr>
          <p:cNvSpPr txBox="1"/>
          <p:nvPr/>
        </p:nvSpPr>
        <p:spPr>
          <a:xfrm>
            <a:off x="5972908" y="4771083"/>
            <a:ext cx="60943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400" i="1"/>
              <a:t>Učiteljica ti dodjeljuje novog partnera. Njemu prenosiš informacije koje si saznao o partneru s kojim si prethodno radio u paru.</a:t>
            </a:r>
            <a:endParaRPr lang="hr-HR" sz="2400"/>
          </a:p>
        </p:txBody>
      </p:sp>
    </p:spTree>
    <p:extLst>
      <p:ext uri="{BB962C8B-B14F-4D97-AF65-F5344CB8AC3E}">
        <p14:creationId xmlns:p14="http://schemas.microsoft.com/office/powerpoint/2010/main" val="78868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8033</TotalTime>
  <Words>665</Words>
  <Application>Microsoft Office PowerPoint</Application>
  <PresentationFormat>Široki zaslon</PresentationFormat>
  <Paragraphs>133</Paragraphs>
  <Slides>14</Slides>
  <Notes>1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UNIT 6:  Around the world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328</cp:revision>
  <dcterms:created xsi:type="dcterms:W3CDTF">2020-09-19T11:02:00Z</dcterms:created>
  <dcterms:modified xsi:type="dcterms:W3CDTF">2021-04-11T15:03:57Z</dcterms:modified>
</cp:coreProperties>
</file>